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54" r:id="rId3"/>
    <p:sldId id="369" r:id="rId4"/>
    <p:sldId id="370" r:id="rId5"/>
    <p:sldId id="371" r:id="rId6"/>
    <p:sldId id="362" r:id="rId7"/>
    <p:sldId id="372" r:id="rId8"/>
    <p:sldId id="373" r:id="rId9"/>
    <p:sldId id="374" r:id="rId10"/>
    <p:sldId id="375" r:id="rId11"/>
    <p:sldId id="361" r:id="rId12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8000"/>
    <a:srgbClr val="B30BFF"/>
    <a:srgbClr val="CC6600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6311" autoAdjust="0"/>
  </p:normalViewPr>
  <p:slideViewPr>
    <p:cSldViewPr>
      <p:cViewPr varScale="1">
        <p:scale>
          <a:sx n="142" d="100"/>
          <a:sy n="142" d="100"/>
        </p:scale>
        <p:origin x="-120" y="-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05576"/>
            <a:ext cx="0" cy="27813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11455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350044"/>
            <a:ext cx="6781800" cy="16002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2287191"/>
            <a:ext cx="6248400" cy="177165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489" y="1239602"/>
            <a:ext cx="1643003" cy="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679"/>
            <a:ext cx="2057400" cy="45065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679"/>
            <a:ext cx="6019800" cy="45065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89447"/>
            <a:ext cx="8229600" cy="3308747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289448"/>
            <a:ext cx="4038600" cy="15966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000375"/>
            <a:ext cx="4038600" cy="15978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499851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51470"/>
            <a:ext cx="0" cy="531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679"/>
            <a:ext cx="75438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9447"/>
            <a:ext cx="8229600" cy="330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397" y="159482"/>
            <a:ext cx="956897" cy="3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7524" y="1275606"/>
            <a:ext cx="6912768" cy="70164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4400" dirty="0" smtClean="0"/>
              <a:t>ОГЭ по информатике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7524" y="2355726"/>
            <a:ext cx="6912768" cy="95963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Часть 1. Задание 10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612068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10-5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88079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Среди приведённых ниже трёх чисел, записанных в различных системах счисления, найдите минимальное и запишите его в ответе в десятичной системе счисления. В ответе запишите только число, основание системы счисления указывать не нужно.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Calibri"/>
                <a:ea typeface="Calibri"/>
              </a:rPr>
              <a:t>110110</a:t>
            </a:r>
            <a:r>
              <a:rPr lang="ru-RU" sz="1600" baseline="-25000" dirty="0" smtClean="0">
                <a:solidFill>
                  <a:srgbClr val="000000"/>
                </a:solidFill>
                <a:latin typeface="Calibri"/>
                <a:ea typeface="Calibri"/>
              </a:rPr>
              <a:t>2</a:t>
            </a: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, 61</a:t>
            </a:r>
            <a:r>
              <a:rPr lang="ru-RU" sz="1600" baseline="-25000" dirty="0">
                <a:solidFill>
                  <a:srgbClr val="000000"/>
                </a:solidFill>
                <a:latin typeface="Calibri"/>
                <a:ea typeface="Calibri"/>
              </a:rPr>
              <a:t>8</a:t>
            </a: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, 2F</a:t>
            </a:r>
            <a:r>
              <a:rPr lang="ru-RU" sz="1600" baseline="-25000" dirty="0">
                <a:solidFill>
                  <a:srgbClr val="000000"/>
                </a:solidFill>
                <a:latin typeface="Calibri"/>
                <a:ea typeface="Calibri"/>
              </a:rPr>
              <a:t>16</a:t>
            </a: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 .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87573" y="1730261"/>
            <a:ext cx="885642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</a:t>
            </a:r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.</a:t>
            </a:r>
          </a:p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Переведём все числа в одну систему счисления – в десятичную: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4551970"/>
            <a:ext cx="1217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47.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7574" y="4208189"/>
            <a:ext cx="87129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Среди чисел 54, 49, 47 минимальное число 47.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87573" y="2374451"/>
            <a:ext cx="8588080" cy="1623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1050" u="sng" dirty="0" smtClean="0">
                <a:solidFill>
                  <a:srgbClr val="0070C0"/>
                </a:solidFill>
                <a:latin typeface="+mn-lt"/>
                <a:ea typeface="Calibri"/>
              </a:rPr>
              <a:t> </a:t>
            </a:r>
            <a:r>
              <a:rPr lang="ru-RU" sz="1050" u="sng" dirty="0">
                <a:solidFill>
                  <a:srgbClr val="0070C0"/>
                </a:solidFill>
                <a:latin typeface="+mn-lt"/>
                <a:ea typeface="Calibri"/>
              </a:rPr>
              <a:t>5 4 3 2 1 </a:t>
            </a:r>
            <a:r>
              <a:rPr lang="ru-RU" sz="1050" u="sng" dirty="0" smtClean="0">
                <a:solidFill>
                  <a:srgbClr val="0070C0"/>
                </a:solidFill>
                <a:latin typeface="+mn-lt"/>
                <a:ea typeface="Calibri"/>
              </a:rPr>
              <a:t>0</a:t>
            </a:r>
            <a:br>
              <a:rPr lang="ru-RU" sz="1050" u="sng" dirty="0" smtClean="0">
                <a:solidFill>
                  <a:srgbClr val="0070C0"/>
                </a:solidFill>
                <a:latin typeface="+mn-lt"/>
                <a:ea typeface="Calibri"/>
              </a:rPr>
            </a:br>
            <a:r>
              <a:rPr lang="ru-RU" sz="1600" dirty="0" smtClean="0">
                <a:solidFill>
                  <a:srgbClr val="000099"/>
                </a:solidFill>
                <a:latin typeface="+mn-lt"/>
                <a:ea typeface="Calibri"/>
              </a:rPr>
              <a:t>110110</a:t>
            </a:r>
            <a:r>
              <a:rPr lang="ru-RU" sz="1600" baseline="-25000" dirty="0" smtClean="0">
                <a:solidFill>
                  <a:srgbClr val="000099"/>
                </a:solidFill>
                <a:latin typeface="+mn-lt"/>
                <a:ea typeface="Calibri"/>
              </a:rPr>
              <a:t>2</a:t>
            </a:r>
            <a:r>
              <a:rPr lang="ru-RU" sz="1600" dirty="0" smtClean="0">
                <a:solidFill>
                  <a:srgbClr val="000099"/>
                </a:solidFill>
                <a:latin typeface="+mn-lt"/>
                <a:ea typeface="Calibri"/>
              </a:rPr>
              <a:t> 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= 1∙2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5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+ 1∙2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4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+ 0∙2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3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+ 1∙2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2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+ 1∙2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1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+ 0∙2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0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= 32 + 16 + 0 + 4 + 2 + 0 = 54</a:t>
            </a:r>
            <a:r>
              <a:rPr lang="ru-RU" sz="1600" baseline="-25000" dirty="0">
                <a:solidFill>
                  <a:srgbClr val="000099"/>
                </a:solidFill>
                <a:latin typeface="+mn-lt"/>
                <a:ea typeface="Calibri"/>
              </a:rPr>
              <a:t>10</a:t>
            </a:r>
            <a:endParaRPr lang="ru-RU" sz="1600" dirty="0">
              <a:solidFill>
                <a:srgbClr val="000099"/>
              </a:solidFill>
              <a:latin typeface="+mn-lt"/>
              <a:ea typeface="Calibri"/>
            </a:endParaRP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1050" u="sng" dirty="0" smtClean="0">
                <a:solidFill>
                  <a:srgbClr val="0070C0"/>
                </a:solidFill>
                <a:latin typeface="+mn-lt"/>
                <a:ea typeface="Calibri"/>
              </a:rPr>
              <a:t>1 0</a:t>
            </a:r>
            <a:br>
              <a:rPr lang="ru-RU" sz="1050" u="sng" dirty="0" smtClean="0">
                <a:solidFill>
                  <a:srgbClr val="0070C0"/>
                </a:solidFill>
                <a:latin typeface="+mn-lt"/>
                <a:ea typeface="Calibri"/>
              </a:rPr>
            </a:br>
            <a:r>
              <a:rPr lang="ru-RU" sz="1600" dirty="0" smtClean="0">
                <a:solidFill>
                  <a:srgbClr val="000099"/>
                </a:solidFill>
                <a:latin typeface="+mn-lt"/>
                <a:ea typeface="Calibri"/>
              </a:rPr>
              <a:t>61</a:t>
            </a:r>
            <a:r>
              <a:rPr lang="ru-RU" sz="1600" baseline="-25000" dirty="0" smtClean="0">
                <a:solidFill>
                  <a:srgbClr val="000099"/>
                </a:solidFill>
                <a:latin typeface="+mn-lt"/>
                <a:ea typeface="Calibri"/>
              </a:rPr>
              <a:t>8</a:t>
            </a:r>
            <a:r>
              <a:rPr lang="ru-RU" sz="1600" dirty="0" smtClean="0">
                <a:solidFill>
                  <a:srgbClr val="000099"/>
                </a:solidFill>
                <a:latin typeface="+mn-lt"/>
                <a:ea typeface="Calibri"/>
              </a:rPr>
              <a:t> 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= 6∙8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1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+ 1∙8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0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= 48 + 1 = 49</a:t>
            </a:r>
            <a:r>
              <a:rPr lang="ru-RU" sz="1600" baseline="-25000" dirty="0">
                <a:solidFill>
                  <a:srgbClr val="000099"/>
                </a:solidFill>
                <a:latin typeface="+mn-lt"/>
                <a:ea typeface="Calibri"/>
              </a:rPr>
              <a:t>10</a:t>
            </a:r>
            <a:endParaRPr lang="ru-RU" sz="1600" dirty="0">
              <a:solidFill>
                <a:srgbClr val="000099"/>
              </a:solidFill>
              <a:latin typeface="+mn-lt"/>
              <a:ea typeface="Calibri"/>
            </a:endParaRP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1050" u="sng" dirty="0" smtClean="0">
                <a:solidFill>
                  <a:srgbClr val="0070C0"/>
                </a:solidFill>
                <a:latin typeface="+mn-lt"/>
                <a:ea typeface="Calibri"/>
              </a:rPr>
              <a:t>1 0</a:t>
            </a:r>
            <a:br>
              <a:rPr lang="ru-RU" sz="1050" u="sng" dirty="0" smtClean="0">
                <a:solidFill>
                  <a:srgbClr val="0070C0"/>
                </a:solidFill>
                <a:latin typeface="+mn-lt"/>
                <a:ea typeface="Calibri"/>
              </a:rPr>
            </a:br>
            <a:r>
              <a:rPr lang="ru-RU" sz="1600" dirty="0" smtClean="0">
                <a:solidFill>
                  <a:srgbClr val="000099"/>
                </a:solidFill>
                <a:latin typeface="+mn-lt"/>
                <a:ea typeface="Calibri"/>
              </a:rPr>
              <a:t>2</a:t>
            </a:r>
            <a:r>
              <a:rPr lang="en-US" sz="1600" dirty="0">
                <a:solidFill>
                  <a:srgbClr val="000099"/>
                </a:solidFill>
                <a:latin typeface="+mn-lt"/>
                <a:ea typeface="Calibri"/>
              </a:rPr>
              <a:t>F</a:t>
            </a:r>
            <a:r>
              <a:rPr lang="ru-RU" sz="1600" baseline="-25000" dirty="0">
                <a:solidFill>
                  <a:srgbClr val="000099"/>
                </a:solidFill>
                <a:latin typeface="+mn-lt"/>
                <a:ea typeface="Calibri"/>
              </a:rPr>
              <a:t>16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= 2∙16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1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+ </a:t>
            </a:r>
            <a:r>
              <a:rPr lang="en-US" sz="1600" dirty="0">
                <a:solidFill>
                  <a:srgbClr val="000099"/>
                </a:solidFill>
                <a:latin typeface="+mn-lt"/>
                <a:ea typeface="Calibri"/>
              </a:rPr>
              <a:t>F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∙16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0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= 2∙16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1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+ 15∙16</a:t>
            </a:r>
            <a:r>
              <a:rPr lang="ru-RU" sz="1600" baseline="30000" dirty="0">
                <a:solidFill>
                  <a:srgbClr val="000099"/>
                </a:solidFill>
                <a:latin typeface="+mn-lt"/>
                <a:ea typeface="Calibri"/>
              </a:rPr>
              <a:t>0</a:t>
            </a:r>
            <a:r>
              <a:rPr lang="ru-RU" sz="1600" dirty="0">
                <a:solidFill>
                  <a:srgbClr val="000099"/>
                </a:solidFill>
                <a:latin typeface="+mn-lt"/>
                <a:ea typeface="Calibri"/>
              </a:rPr>
              <a:t> = 32 + 15 = </a:t>
            </a:r>
            <a:r>
              <a:rPr lang="ru-RU" sz="1600" dirty="0" smtClean="0">
                <a:solidFill>
                  <a:srgbClr val="000099"/>
                </a:solidFill>
                <a:latin typeface="+mn-lt"/>
                <a:ea typeface="Calibri"/>
              </a:rPr>
              <a:t>47</a:t>
            </a:r>
            <a:r>
              <a:rPr lang="ru-RU" sz="1600" baseline="-25000" dirty="0" smtClean="0">
                <a:solidFill>
                  <a:srgbClr val="000099"/>
                </a:solidFill>
                <a:latin typeface="+mn-lt"/>
                <a:ea typeface="Calibri"/>
              </a:rPr>
              <a:t>10</a:t>
            </a:r>
            <a:endParaRPr lang="ru-RU" sz="1600" dirty="0">
              <a:solidFill>
                <a:srgbClr val="000099"/>
              </a:solidFill>
              <a:latin typeface="+mn-lt"/>
              <a:ea typeface="Calibri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167844" y="1126904"/>
            <a:ext cx="38164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59532" y="1126904"/>
            <a:ext cx="12601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968044" y="879562"/>
            <a:ext cx="29883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986418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  <p:bldP spid="4" grpId="0"/>
      <p:bldP spid="5" grpId="0"/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9850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577589"/>
            <a:ext cx="8532948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400" b="1" i="1" dirty="0">
                <a:latin typeface="+mn-lt"/>
                <a:ea typeface="Calibri"/>
              </a:rPr>
              <a:t>Система счисления</a:t>
            </a:r>
            <a:r>
              <a:rPr lang="ru-RU" sz="1400" b="1" dirty="0">
                <a:latin typeface="+mn-lt"/>
                <a:ea typeface="Calibri"/>
              </a:rPr>
              <a:t> – </a:t>
            </a:r>
            <a:r>
              <a:rPr lang="ru-RU" sz="1400" dirty="0">
                <a:latin typeface="+mn-lt"/>
                <a:ea typeface="Calibri"/>
              </a:rPr>
              <a:t>это знаковая система для записи чисел и соответствующие правила действий над числами. Знаки, с помощью которых записываются числа, называются </a:t>
            </a:r>
            <a:r>
              <a:rPr lang="ru-RU" sz="1400" b="1" i="1" dirty="0">
                <a:latin typeface="+mn-lt"/>
                <a:ea typeface="Calibri"/>
              </a:rPr>
              <a:t>цифрами</a:t>
            </a:r>
            <a:r>
              <a:rPr lang="ru-RU" sz="1400" dirty="0">
                <a:latin typeface="+mn-lt"/>
                <a:ea typeface="Calibri"/>
              </a:rPr>
              <a:t>, а их совокупность – </a:t>
            </a:r>
            <a:r>
              <a:rPr lang="ru-RU" sz="1400" b="1" i="1" dirty="0">
                <a:latin typeface="+mn-lt"/>
                <a:ea typeface="Calibri"/>
              </a:rPr>
              <a:t>алфавитом</a:t>
            </a:r>
            <a:r>
              <a:rPr lang="ru-RU" sz="1400" dirty="0">
                <a:latin typeface="+mn-lt"/>
                <a:ea typeface="Calibri"/>
              </a:rPr>
              <a:t> системы счисления. </a:t>
            </a: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В </a:t>
            </a:r>
            <a:r>
              <a:rPr lang="ru-RU" sz="1400" b="1" i="1" dirty="0">
                <a:solidFill>
                  <a:srgbClr val="000000"/>
                </a:solidFill>
                <a:latin typeface="+mn-lt"/>
                <a:ea typeface="Times New Roman"/>
              </a:rPr>
              <a:t>непозиционной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системе счисления количественное значение цифры в числе не зависит от её позиции в записи числа. Из непозиционных систем самая известная – римская. Римское число ХХХ состоит из трёх цифр Х, каждая из которых обозначает одну и ту же величину – число 10. Три </a:t>
            </a:r>
            <a:r>
              <a:rPr lang="ru-RU" sz="1400" dirty="0" smtClean="0">
                <a:solidFill>
                  <a:srgbClr val="000000"/>
                </a:solidFill>
                <a:latin typeface="+mn-lt"/>
                <a:ea typeface="Times New Roman"/>
              </a:rPr>
              <a:t>цифры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по 10 в сумме дают 30. 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В </a:t>
            </a:r>
            <a:r>
              <a:rPr lang="ru-RU" sz="1400" b="1" i="1" dirty="0">
                <a:solidFill>
                  <a:srgbClr val="000000"/>
                </a:solidFill>
                <a:latin typeface="+mn-lt"/>
                <a:ea typeface="Times New Roman"/>
              </a:rPr>
              <a:t>позиционных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системах количественное значение цифры зависит от её позиции (разряда) в записи числа. В такой системе счисления </a:t>
            </a:r>
            <a:r>
              <a:rPr lang="ru-RU" sz="1400" b="1" i="1" dirty="0">
                <a:solidFill>
                  <a:srgbClr val="000000"/>
                </a:solidFill>
                <a:latin typeface="+mn-lt"/>
                <a:ea typeface="Times New Roman"/>
              </a:rPr>
              <a:t>основание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системы равно количеству цифр в её алфавите и определяет, во сколько раз отличаются значения одинаковых цифр, стоящих в соседних разрядах. Основание системы счисления принято указывать нижним индексом после числа.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Например, число в десятичной системе счисления 534</a:t>
            </a:r>
            <a:r>
              <a:rPr lang="ru-RU" sz="1400" baseline="-25000" dirty="0">
                <a:solidFill>
                  <a:srgbClr val="000000"/>
                </a:solidFill>
                <a:latin typeface="+mn-lt"/>
                <a:ea typeface="Times New Roman"/>
              </a:rPr>
              <a:t>10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записано в привычной для нас </a:t>
            </a:r>
            <a:r>
              <a:rPr lang="ru-RU" sz="1400" b="1" i="1" dirty="0">
                <a:solidFill>
                  <a:srgbClr val="000000"/>
                </a:solidFill>
                <a:latin typeface="+mn-lt"/>
                <a:ea typeface="Times New Roman"/>
              </a:rPr>
              <a:t>свернутой</a:t>
            </a:r>
            <a:r>
              <a:rPr lang="ru-RU" sz="1400" i="1" dirty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+mn-lt"/>
                <a:ea typeface="Times New Roman"/>
              </a:rPr>
              <a:t>форме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. В </a:t>
            </a:r>
            <a:r>
              <a:rPr lang="ru-RU" sz="1400" b="1" i="1" dirty="0">
                <a:solidFill>
                  <a:srgbClr val="000000"/>
                </a:solidFill>
                <a:latin typeface="+mn-lt"/>
                <a:ea typeface="Times New Roman"/>
              </a:rPr>
              <a:t>развернутой</a:t>
            </a:r>
            <a:r>
              <a:rPr lang="ru-RU" sz="1400" i="1" dirty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+mn-lt"/>
                <a:ea typeface="Times New Roman"/>
              </a:rPr>
              <a:t>форме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его можно записать так</a:t>
            </a:r>
            <a:r>
              <a:rPr lang="ru-RU" sz="1400" dirty="0" smtClean="0">
                <a:solidFill>
                  <a:srgbClr val="000000"/>
                </a:solidFill>
                <a:latin typeface="+mn-lt"/>
                <a:ea typeface="Times New Roman"/>
              </a:rPr>
              <a:t>:</a:t>
            </a:r>
            <a:endParaRPr lang="ru-RU" sz="1400" dirty="0">
              <a:latin typeface="+mn-lt"/>
              <a:ea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7524" y="3939902"/>
            <a:ext cx="85329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1200"/>
              </a:spcBef>
              <a:spcAft>
                <a:spcPts val="600"/>
              </a:spcAft>
            </a:pP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Развернутая форма записи числа представляет собой </a:t>
            </a:r>
            <a:r>
              <a:rPr lang="ru-RU" sz="1400" i="1" dirty="0">
                <a:solidFill>
                  <a:srgbClr val="000000"/>
                </a:solidFill>
                <a:latin typeface="Calibri"/>
                <a:ea typeface="Times New Roman"/>
              </a:rPr>
              <a:t>сумму произведений его цифр на степени основания, соответствующие позиции цифры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 в числе. Теоретически возможно использование множества позиционных систем счисления с основанием ≥ 2.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24" y="3399842"/>
            <a:ext cx="5400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1000" u="sng" dirty="0">
                <a:solidFill>
                  <a:srgbClr val="0070C0"/>
                </a:solidFill>
                <a:latin typeface="Calibri"/>
                <a:ea typeface="Times New Roman"/>
              </a:rPr>
              <a:t>2 1 </a:t>
            </a:r>
            <a:r>
              <a:rPr lang="ru-RU" sz="1000" u="sng" dirty="0" smtClean="0">
                <a:solidFill>
                  <a:srgbClr val="0070C0"/>
                </a:solidFill>
                <a:latin typeface="Calibri"/>
                <a:ea typeface="Times New Roman"/>
              </a:rPr>
              <a:t>0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7524" y="3543858"/>
            <a:ext cx="35573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Calibri"/>
                <a:ea typeface="Times New Roman"/>
              </a:rPr>
              <a:t>534</a:t>
            </a:r>
            <a:r>
              <a:rPr lang="ru-RU" sz="1400" baseline="-25000" dirty="0">
                <a:solidFill>
                  <a:srgbClr val="000000"/>
                </a:solidFill>
                <a:latin typeface="Calibri"/>
                <a:ea typeface="Times New Roman"/>
              </a:rPr>
              <a:t>10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 = 500 + 30 + 4 =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Times New Roman"/>
              </a:rPr>
              <a:t>5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∙ 10</a:t>
            </a:r>
            <a:r>
              <a:rPr lang="ru-RU" sz="1400" baseline="30000" dirty="0">
                <a:solidFill>
                  <a:srgbClr val="000000"/>
                </a:solidFill>
                <a:latin typeface="Calibri"/>
                <a:ea typeface="Times New Roman"/>
              </a:rPr>
              <a:t>2 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+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Times New Roman"/>
              </a:rPr>
              <a:t>3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∙ 10</a:t>
            </a:r>
            <a:r>
              <a:rPr lang="ru-RU" sz="1400" baseline="30000" dirty="0">
                <a:solidFill>
                  <a:srgbClr val="000000"/>
                </a:solidFill>
                <a:latin typeface="Calibri"/>
                <a:ea typeface="Times New Roman"/>
              </a:rPr>
              <a:t>1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+ </a:t>
            </a:r>
            <a:r>
              <a:rPr lang="ru-RU" sz="1400" b="1" dirty="0">
                <a:solidFill>
                  <a:srgbClr val="000000"/>
                </a:solidFill>
                <a:latin typeface="Calibri"/>
                <a:ea typeface="Times New Roman"/>
              </a:rPr>
              <a:t>4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∙ 10</a:t>
            </a:r>
            <a:r>
              <a:rPr lang="ru-RU" sz="1400" baseline="30000" dirty="0">
                <a:solidFill>
                  <a:srgbClr val="000000"/>
                </a:solidFill>
                <a:latin typeface="Calibri"/>
                <a:ea typeface="Times New Roman"/>
              </a:rPr>
              <a:t>0 </a:t>
            </a:r>
            <a:endParaRPr lang="ru-RU" sz="14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13364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577589"/>
            <a:ext cx="37804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400" b="1" i="1" dirty="0">
                <a:solidFill>
                  <a:srgbClr val="000000"/>
                </a:solidFill>
                <a:latin typeface="+mn-lt"/>
                <a:ea typeface="Times New Roman"/>
              </a:rPr>
              <a:t>Двоичная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система счисления используются в компьютере для кодирования информации. Но запись чисел в двоичной системе счисления получается очень длинной. </a:t>
            </a:r>
            <a:endParaRPr lang="ru-RU" sz="1400" dirty="0" smtClean="0">
              <a:solidFill>
                <a:srgbClr val="000000"/>
              </a:solidFill>
              <a:latin typeface="+mn-lt"/>
              <a:ea typeface="Times New Roman"/>
            </a:endParaRPr>
          </a:p>
          <a:p>
            <a:pPr algn="just">
              <a:spcAft>
                <a:spcPts val="600"/>
              </a:spcAft>
            </a:pPr>
            <a:r>
              <a:rPr lang="ru-RU" sz="1400" b="1" i="1" dirty="0" smtClean="0">
                <a:solidFill>
                  <a:srgbClr val="000000"/>
                </a:solidFill>
                <a:latin typeface="+mn-lt"/>
                <a:ea typeface="Times New Roman"/>
              </a:rPr>
              <a:t>Восьмеричную</a:t>
            </a:r>
            <a:r>
              <a:rPr lang="ru-RU" sz="1400" dirty="0" smtClean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и </a:t>
            </a:r>
            <a:r>
              <a:rPr lang="ru-RU" sz="1400" b="1" i="1" dirty="0">
                <a:solidFill>
                  <a:srgbClr val="000000"/>
                </a:solidFill>
                <a:latin typeface="+mn-lt"/>
                <a:ea typeface="Times New Roman"/>
              </a:rPr>
              <a:t>шестнадцатеричную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системы счисления используют для компактной записи длинных двоичных чисел. В шестнадцатеричной системе счисления в качестве дополнительных цифр используются буквы латинского алфавита.</a:t>
            </a:r>
            <a:endParaRPr lang="ru-RU" sz="1400" dirty="0">
              <a:latin typeface="+mn-lt"/>
              <a:ea typeface="Calibri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В приведённой ниже таблице соответствия чисел 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</a:rPr>
              <a:t>жирным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 шрифтом выделены цифры различных систем счисления. </a:t>
            </a:r>
            <a:endParaRPr lang="ru-RU" sz="1400" dirty="0">
              <a:effectLst/>
              <a:latin typeface="+mn-lt"/>
              <a:ea typeface="Calibri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197508"/>
              </p:ext>
            </p:extLst>
          </p:nvPr>
        </p:nvGraphicFramePr>
        <p:xfrm>
          <a:off x="4211960" y="699541"/>
          <a:ext cx="4608525" cy="3636405"/>
        </p:xfrm>
        <a:graphic>
          <a:graphicData uri="http://schemas.openxmlformats.org/drawingml/2006/table">
            <a:tbl>
              <a:tblPr/>
              <a:tblGrid>
                <a:gridCol w="1057141"/>
                <a:gridCol w="1125322"/>
                <a:gridCol w="1040592"/>
                <a:gridCol w="1385470"/>
              </a:tblGrid>
              <a:tr h="3081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Десятичная</a:t>
                      </a:r>
                      <a:endParaRPr lang="ru-RU" sz="1000" dirty="0">
                        <a:effectLst/>
                        <a:latin typeface="+mn-lt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Dec)</a:t>
                      </a:r>
                      <a:endParaRPr lang="ru-RU" sz="10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Двоичная</a:t>
                      </a:r>
                      <a:endParaRPr lang="ru-RU" sz="1000" dirty="0">
                        <a:effectLst/>
                        <a:latin typeface="+mn-lt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(Bin)</a:t>
                      </a:r>
                      <a:endParaRPr lang="ru-RU" sz="10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Восьмеричная</a:t>
                      </a:r>
                      <a:endParaRPr lang="ru-RU" sz="1000" dirty="0">
                        <a:effectLst/>
                        <a:latin typeface="+mn-lt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(Oct)</a:t>
                      </a:r>
                      <a:endParaRPr lang="ru-RU" sz="10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Шестнадцатеричная</a:t>
                      </a:r>
                      <a:endParaRPr lang="ru-RU" sz="1000" dirty="0">
                        <a:effectLst/>
                        <a:latin typeface="+mn-lt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(Hex)</a:t>
                      </a:r>
                      <a:endParaRPr lang="ru-RU" sz="10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999999"/>
                          </a:solidFill>
                          <a:effectLst/>
                          <a:latin typeface="Courier New"/>
                          <a:ea typeface="Times New Roman"/>
                        </a:rPr>
                        <a:t>000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999999"/>
                          </a:solidFill>
                          <a:effectLst/>
                          <a:latin typeface="Courier New"/>
                          <a:ea typeface="Times New Roman"/>
                        </a:rPr>
                        <a:t>000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999999"/>
                          </a:solidFill>
                          <a:effectLst/>
                          <a:latin typeface="Courier New"/>
                          <a:ea typeface="Times New Roman"/>
                        </a:rPr>
                        <a:t>00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999999"/>
                          </a:solidFill>
                          <a:effectLst/>
                          <a:latin typeface="Courier New"/>
                          <a:ea typeface="Times New Roman"/>
                        </a:rPr>
                        <a:t>00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3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999999"/>
                          </a:solidFill>
                          <a:effectLst/>
                          <a:latin typeface="Courier New"/>
                          <a:ea typeface="Times New Roman"/>
                        </a:rPr>
                        <a:t>0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100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4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999999"/>
                          </a:solidFill>
                          <a:effectLst/>
                          <a:latin typeface="Courier New"/>
                          <a:ea typeface="Times New Roman"/>
                        </a:rPr>
                        <a:t>0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101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5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999999"/>
                          </a:solidFill>
                          <a:effectLst/>
                          <a:latin typeface="Courier New"/>
                          <a:ea typeface="Times New Roman"/>
                        </a:rPr>
                        <a:t>0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110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6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6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999999"/>
                          </a:solidFill>
                          <a:effectLst/>
                          <a:latin typeface="Courier New"/>
                          <a:ea typeface="Times New Roman"/>
                        </a:rPr>
                        <a:t>0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111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7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7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1000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10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8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1001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9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10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1010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A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1011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B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1100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C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1101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D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1110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E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1111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F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10000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10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. . . 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. . . 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. . . </a:t>
                      </a:r>
                      <a:endParaRPr lang="ru-RU" sz="1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Times New Roman"/>
                        </a:rPr>
                        <a:t>. . . 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3113" marR="631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23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735546"/>
            <a:ext cx="860495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i="1" dirty="0">
                <a:solidFill>
                  <a:srgbClr val="000000"/>
                </a:solidFill>
                <a:latin typeface="+mn-lt"/>
                <a:ea typeface="Times New Roman"/>
              </a:rPr>
              <a:t>Перевод чисел в десятичную систему счисления</a:t>
            </a:r>
            <a:endParaRPr lang="ru-RU" sz="1600" dirty="0">
              <a:latin typeface="+mn-lt"/>
              <a:ea typeface="Calibri"/>
            </a:endParaRP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+mn-lt"/>
                <a:ea typeface="Times New Roman"/>
              </a:rPr>
              <a:t>Для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/>
              </a:rPr>
              <a:t>перевода в десятичную систему счисления число записывают в развернутой форме и вычисляют его значение. </a:t>
            </a:r>
            <a:endParaRPr lang="ru-RU" sz="1400" dirty="0" smtClean="0">
              <a:solidFill>
                <a:srgbClr val="000000"/>
              </a:solidFill>
              <a:latin typeface="+mn-lt"/>
              <a:ea typeface="Times New Roman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400" i="1" dirty="0" smtClean="0">
                <a:solidFill>
                  <a:srgbClr val="000000"/>
                </a:solidFill>
                <a:latin typeface="+mn-lt"/>
                <a:ea typeface="Times New Roman"/>
              </a:rPr>
              <a:t>Примечание</a:t>
            </a:r>
            <a:r>
              <a:rPr lang="ru-RU" sz="1400" i="1" dirty="0">
                <a:solidFill>
                  <a:srgbClr val="000000"/>
                </a:solidFill>
                <a:latin typeface="+mn-lt"/>
                <a:ea typeface="Times New Roman"/>
              </a:rPr>
              <a:t>: любое число в нулевой степени равно 1</a:t>
            </a:r>
            <a:r>
              <a:rPr lang="ru-RU" sz="1400" dirty="0" smtClean="0">
                <a:solidFill>
                  <a:srgbClr val="000000"/>
                </a:solidFill>
                <a:latin typeface="+mn-lt"/>
                <a:ea typeface="Times New Roman"/>
              </a:rPr>
              <a:t>.</a:t>
            </a:r>
          </a:p>
          <a:p>
            <a:pPr lvl="0">
              <a:spcBef>
                <a:spcPts val="1200"/>
              </a:spcBef>
              <a:spcAft>
                <a:spcPts val="0"/>
              </a:spcAft>
            </a:pPr>
            <a:r>
              <a:rPr lang="ru-RU" sz="1100" u="sng" dirty="0" smtClean="0">
                <a:solidFill>
                  <a:srgbClr val="0070C0"/>
                </a:solidFill>
                <a:latin typeface="Calibri"/>
                <a:ea typeface="Calibri"/>
              </a:rPr>
              <a:t>4 </a:t>
            </a:r>
            <a:r>
              <a:rPr lang="ru-RU" sz="1100" u="sng" dirty="0">
                <a:solidFill>
                  <a:srgbClr val="0070C0"/>
                </a:solidFill>
                <a:latin typeface="Calibri"/>
                <a:ea typeface="Calibri"/>
              </a:rPr>
              <a:t>3 2 1 </a:t>
            </a:r>
            <a:r>
              <a:rPr lang="ru-RU" sz="1100" u="sng" dirty="0" smtClean="0">
                <a:solidFill>
                  <a:srgbClr val="0070C0"/>
                </a:solidFill>
                <a:latin typeface="Calibri"/>
                <a:ea typeface="Calibri"/>
              </a:rPr>
              <a:t>0</a:t>
            </a:r>
            <a:br>
              <a:rPr lang="ru-RU" sz="1100" u="sng" dirty="0" smtClean="0">
                <a:solidFill>
                  <a:srgbClr val="0070C0"/>
                </a:solidFill>
                <a:latin typeface="Calibri"/>
                <a:ea typeface="Calibri"/>
              </a:rPr>
            </a:br>
            <a:r>
              <a:rPr lang="ru-RU" sz="1600" dirty="0" smtClean="0">
                <a:solidFill>
                  <a:srgbClr val="000000"/>
                </a:solidFill>
                <a:latin typeface="+mn-lt"/>
                <a:ea typeface="Times New Roman"/>
              </a:rPr>
              <a:t>11011</a:t>
            </a:r>
            <a:r>
              <a:rPr lang="ru-RU" sz="1600" baseline="-25000" dirty="0" smtClean="0">
                <a:solidFill>
                  <a:srgbClr val="000000"/>
                </a:solidFill>
                <a:latin typeface="+mn-lt"/>
                <a:ea typeface="Times New Roman"/>
              </a:rPr>
              <a:t>2</a:t>
            </a:r>
            <a:r>
              <a:rPr lang="ru-RU" sz="1600" dirty="0" smtClean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= 1 ∙ 2</a:t>
            </a:r>
            <a:r>
              <a:rPr lang="ru-RU" sz="1600" baseline="30000" dirty="0">
                <a:solidFill>
                  <a:srgbClr val="000000"/>
                </a:solidFill>
                <a:latin typeface="+mn-lt"/>
                <a:ea typeface="Times New Roman"/>
              </a:rPr>
              <a:t>4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+ 1 ∙ 2</a:t>
            </a:r>
            <a:r>
              <a:rPr lang="ru-RU" sz="1600" baseline="30000" dirty="0">
                <a:solidFill>
                  <a:srgbClr val="000000"/>
                </a:solidFill>
                <a:latin typeface="+mn-lt"/>
                <a:ea typeface="Times New Roman"/>
              </a:rPr>
              <a:t>3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 + 0 ∙ 2</a:t>
            </a:r>
            <a:r>
              <a:rPr lang="ru-RU" sz="1600" baseline="30000" dirty="0">
                <a:solidFill>
                  <a:srgbClr val="000000"/>
                </a:solidFill>
                <a:latin typeface="+mn-lt"/>
                <a:ea typeface="Times New Roman"/>
              </a:rPr>
              <a:t>2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 + 1 ∙ 2</a:t>
            </a:r>
            <a:r>
              <a:rPr lang="ru-RU" sz="1600" baseline="30000" dirty="0">
                <a:solidFill>
                  <a:srgbClr val="000000"/>
                </a:solidFill>
                <a:latin typeface="+mn-lt"/>
                <a:ea typeface="Times New Roman"/>
              </a:rPr>
              <a:t>1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 + 1 ∙ 2</a:t>
            </a:r>
            <a:r>
              <a:rPr lang="ru-RU" sz="1600" baseline="30000" dirty="0">
                <a:solidFill>
                  <a:srgbClr val="000000"/>
                </a:solidFill>
                <a:latin typeface="+mn-lt"/>
                <a:ea typeface="Times New Roman"/>
              </a:rPr>
              <a:t>0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 = 1 ∙ 16 + 1 ∙ 8 + 0 ∙ 4 + 1 ∙ 2 + 1 ∙ 1 = </a:t>
            </a:r>
            <a:r>
              <a:rPr lang="ru-RU" sz="1600" dirty="0" smtClean="0">
                <a:solidFill>
                  <a:srgbClr val="000000"/>
                </a:solidFill>
                <a:latin typeface="+mn-lt"/>
                <a:ea typeface="Times New Roman"/>
              </a:rPr>
              <a:t>27</a:t>
            </a:r>
            <a:r>
              <a:rPr lang="ru-RU" sz="1600" baseline="-25000" dirty="0" smtClean="0">
                <a:solidFill>
                  <a:srgbClr val="000000"/>
                </a:solidFill>
                <a:latin typeface="+mn-lt"/>
                <a:ea typeface="Times New Roman"/>
              </a:rPr>
              <a:t>10</a:t>
            </a:r>
          </a:p>
          <a:p>
            <a:pPr lvl="0">
              <a:spcBef>
                <a:spcPts val="1200"/>
              </a:spcBef>
              <a:spcAft>
                <a:spcPts val="0"/>
              </a:spcAft>
            </a:pPr>
            <a:r>
              <a:rPr lang="ru-RU" sz="1100" u="sng" dirty="0" smtClean="0">
                <a:solidFill>
                  <a:srgbClr val="0070C0"/>
                </a:solidFill>
                <a:latin typeface="Calibri"/>
                <a:ea typeface="Calibri"/>
              </a:rPr>
              <a:t> 2 </a:t>
            </a:r>
            <a:r>
              <a:rPr lang="ru-RU" sz="1100" u="sng" dirty="0">
                <a:solidFill>
                  <a:srgbClr val="0070C0"/>
                </a:solidFill>
                <a:latin typeface="Calibri"/>
                <a:ea typeface="Calibri"/>
              </a:rPr>
              <a:t>1 </a:t>
            </a:r>
            <a:r>
              <a:rPr lang="ru-RU" sz="1100" u="sng" dirty="0" smtClean="0">
                <a:solidFill>
                  <a:srgbClr val="0070C0"/>
                </a:solidFill>
                <a:latin typeface="Calibri"/>
                <a:ea typeface="Calibri"/>
              </a:rPr>
              <a:t>0</a:t>
            </a:r>
            <a:br>
              <a:rPr lang="ru-RU" sz="1100" u="sng" dirty="0" smtClean="0">
                <a:solidFill>
                  <a:srgbClr val="0070C0"/>
                </a:solidFill>
                <a:latin typeface="Calibri"/>
                <a:ea typeface="Calibri"/>
              </a:rPr>
            </a:br>
            <a:r>
              <a:rPr lang="ru-RU" sz="1600" dirty="0" smtClean="0">
                <a:latin typeface="+mn-lt"/>
                <a:ea typeface="Times New Roman"/>
              </a:rPr>
              <a:t>275</a:t>
            </a:r>
            <a:r>
              <a:rPr lang="ru-RU" sz="1600" baseline="-25000" dirty="0" smtClean="0">
                <a:latin typeface="+mn-lt"/>
                <a:ea typeface="Times New Roman"/>
              </a:rPr>
              <a:t>8</a:t>
            </a:r>
            <a:r>
              <a:rPr lang="ru-RU" sz="1600" dirty="0" smtClean="0">
                <a:latin typeface="+mn-lt"/>
                <a:ea typeface="Times New Roman"/>
              </a:rPr>
              <a:t> </a:t>
            </a:r>
            <a:r>
              <a:rPr lang="ru-RU" sz="1600" dirty="0">
                <a:latin typeface="+mn-lt"/>
                <a:ea typeface="Times New Roman"/>
              </a:rPr>
              <a:t>= 2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∙ </a:t>
            </a:r>
            <a:r>
              <a:rPr lang="ru-RU" sz="1600" dirty="0">
                <a:latin typeface="+mn-lt"/>
                <a:ea typeface="Times New Roman"/>
              </a:rPr>
              <a:t>8</a:t>
            </a:r>
            <a:r>
              <a:rPr lang="ru-RU" sz="1600" baseline="30000" dirty="0">
                <a:latin typeface="+mn-lt"/>
                <a:ea typeface="Times New Roman"/>
              </a:rPr>
              <a:t>2</a:t>
            </a:r>
            <a:r>
              <a:rPr lang="ru-RU" sz="1600" dirty="0">
                <a:latin typeface="+mn-lt"/>
                <a:ea typeface="Times New Roman"/>
              </a:rPr>
              <a:t> + 7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∙ </a:t>
            </a:r>
            <a:r>
              <a:rPr lang="ru-RU" sz="1600" dirty="0">
                <a:latin typeface="+mn-lt"/>
                <a:ea typeface="Times New Roman"/>
              </a:rPr>
              <a:t>8</a:t>
            </a:r>
            <a:r>
              <a:rPr lang="ru-RU" sz="1600" baseline="30000" dirty="0">
                <a:latin typeface="+mn-lt"/>
                <a:ea typeface="Times New Roman"/>
              </a:rPr>
              <a:t>1</a:t>
            </a:r>
            <a:r>
              <a:rPr lang="ru-RU" sz="1600" dirty="0">
                <a:latin typeface="+mn-lt"/>
                <a:ea typeface="Times New Roman"/>
              </a:rPr>
              <a:t> + 5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∙ </a:t>
            </a:r>
            <a:r>
              <a:rPr lang="ru-RU" sz="1600" dirty="0">
                <a:latin typeface="+mn-lt"/>
                <a:ea typeface="Times New Roman"/>
              </a:rPr>
              <a:t>8</a:t>
            </a:r>
            <a:r>
              <a:rPr lang="ru-RU" sz="1600" baseline="30000" dirty="0">
                <a:latin typeface="+mn-lt"/>
                <a:ea typeface="Times New Roman"/>
              </a:rPr>
              <a:t>0</a:t>
            </a:r>
            <a:r>
              <a:rPr lang="ru-RU" sz="1600" dirty="0">
                <a:latin typeface="+mn-lt"/>
                <a:ea typeface="Times New Roman"/>
              </a:rPr>
              <a:t> = 2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∙ </a:t>
            </a:r>
            <a:r>
              <a:rPr lang="ru-RU" sz="1600" dirty="0">
                <a:latin typeface="+mn-lt"/>
                <a:ea typeface="Times New Roman"/>
              </a:rPr>
              <a:t>64 + 7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∙ </a:t>
            </a:r>
            <a:r>
              <a:rPr lang="ru-RU" sz="1600" dirty="0">
                <a:latin typeface="+mn-lt"/>
                <a:ea typeface="Times New Roman"/>
              </a:rPr>
              <a:t>8 + 5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∙ </a:t>
            </a:r>
            <a:r>
              <a:rPr lang="ru-RU" sz="1600" dirty="0">
                <a:latin typeface="+mn-lt"/>
                <a:ea typeface="Times New Roman"/>
              </a:rPr>
              <a:t>1 = </a:t>
            </a:r>
            <a:r>
              <a:rPr lang="ru-RU" sz="1600" dirty="0" smtClean="0">
                <a:latin typeface="+mn-lt"/>
                <a:ea typeface="Times New Roman"/>
              </a:rPr>
              <a:t>189</a:t>
            </a:r>
            <a:r>
              <a:rPr lang="ru-RU" sz="1600" baseline="-25000" dirty="0" smtClean="0">
                <a:latin typeface="+mn-lt"/>
                <a:ea typeface="Times New Roman"/>
              </a:rPr>
              <a:t>10</a:t>
            </a:r>
          </a:p>
          <a:p>
            <a:pPr lvl="0">
              <a:spcBef>
                <a:spcPts val="1200"/>
              </a:spcBef>
              <a:spcAft>
                <a:spcPts val="0"/>
              </a:spcAft>
            </a:pPr>
            <a:r>
              <a:rPr lang="ru-RU" sz="1100" u="sng" dirty="0" smtClean="0">
                <a:solidFill>
                  <a:srgbClr val="0070C0"/>
                </a:solidFill>
                <a:latin typeface="Calibri"/>
                <a:ea typeface="Calibri"/>
              </a:rPr>
              <a:t> 2 </a:t>
            </a:r>
            <a:r>
              <a:rPr lang="ru-RU" sz="1100" u="sng" dirty="0">
                <a:solidFill>
                  <a:srgbClr val="0070C0"/>
                </a:solidFill>
                <a:latin typeface="Calibri"/>
                <a:ea typeface="Calibri"/>
              </a:rPr>
              <a:t>1 </a:t>
            </a:r>
            <a:r>
              <a:rPr lang="ru-RU" sz="1100" u="sng" dirty="0" smtClean="0">
                <a:solidFill>
                  <a:srgbClr val="0070C0"/>
                </a:solidFill>
                <a:latin typeface="Calibri"/>
                <a:ea typeface="Calibri"/>
              </a:rPr>
              <a:t>0</a:t>
            </a:r>
            <a:br>
              <a:rPr lang="ru-RU" sz="1100" u="sng" dirty="0" smtClean="0">
                <a:solidFill>
                  <a:srgbClr val="0070C0"/>
                </a:solidFill>
                <a:latin typeface="Calibri"/>
                <a:ea typeface="Calibri"/>
              </a:rPr>
            </a:br>
            <a:r>
              <a:rPr lang="ru-RU" sz="1600" dirty="0" smtClean="0">
                <a:latin typeface="+mn-lt"/>
                <a:ea typeface="Times New Roman"/>
              </a:rPr>
              <a:t>1</a:t>
            </a:r>
            <a:r>
              <a:rPr lang="en-US" sz="1600" dirty="0">
                <a:latin typeface="+mn-lt"/>
                <a:ea typeface="Times New Roman"/>
              </a:rPr>
              <a:t>AF</a:t>
            </a:r>
            <a:r>
              <a:rPr lang="ru-RU" sz="1600" baseline="-25000" dirty="0">
                <a:latin typeface="+mn-lt"/>
                <a:ea typeface="Times New Roman"/>
              </a:rPr>
              <a:t>16</a:t>
            </a:r>
            <a:r>
              <a:rPr lang="ru-RU" sz="1600" dirty="0">
                <a:latin typeface="+mn-lt"/>
                <a:ea typeface="Times New Roman"/>
              </a:rPr>
              <a:t> = 1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∙ </a:t>
            </a:r>
            <a:r>
              <a:rPr lang="ru-RU" sz="1600" dirty="0">
                <a:latin typeface="+mn-lt"/>
                <a:ea typeface="Times New Roman"/>
              </a:rPr>
              <a:t>16</a:t>
            </a:r>
            <a:r>
              <a:rPr lang="ru-RU" sz="1600" baseline="30000" dirty="0">
                <a:latin typeface="+mn-lt"/>
                <a:ea typeface="Times New Roman"/>
              </a:rPr>
              <a:t>2 </a:t>
            </a:r>
            <a:r>
              <a:rPr lang="ru-RU" sz="1600" dirty="0">
                <a:latin typeface="+mn-lt"/>
                <a:ea typeface="Times New Roman"/>
              </a:rPr>
              <a:t>+ </a:t>
            </a:r>
            <a:r>
              <a:rPr lang="en-US" sz="1600" dirty="0">
                <a:latin typeface="+mn-lt"/>
                <a:ea typeface="Times New Roman"/>
              </a:rPr>
              <a:t>A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∙ </a:t>
            </a:r>
            <a:r>
              <a:rPr lang="ru-RU" sz="1600" dirty="0">
                <a:latin typeface="+mn-lt"/>
                <a:ea typeface="Times New Roman"/>
              </a:rPr>
              <a:t>16</a:t>
            </a:r>
            <a:r>
              <a:rPr lang="ru-RU" sz="1600" baseline="30000" dirty="0">
                <a:latin typeface="+mn-lt"/>
                <a:ea typeface="Times New Roman"/>
              </a:rPr>
              <a:t>1</a:t>
            </a:r>
            <a:r>
              <a:rPr lang="ru-RU" sz="1600" dirty="0">
                <a:latin typeface="+mn-lt"/>
                <a:ea typeface="Times New Roman"/>
              </a:rPr>
              <a:t> + </a:t>
            </a:r>
            <a:r>
              <a:rPr lang="en-US" sz="1600" dirty="0">
                <a:latin typeface="+mn-lt"/>
                <a:ea typeface="Times New Roman"/>
              </a:rPr>
              <a:t>F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∙ </a:t>
            </a:r>
            <a:r>
              <a:rPr lang="ru-RU" sz="1600" dirty="0">
                <a:latin typeface="+mn-lt"/>
                <a:ea typeface="Times New Roman"/>
              </a:rPr>
              <a:t>16</a:t>
            </a:r>
            <a:r>
              <a:rPr lang="ru-RU" sz="1600" baseline="30000" dirty="0">
                <a:latin typeface="+mn-lt"/>
                <a:ea typeface="Times New Roman"/>
              </a:rPr>
              <a:t>0</a:t>
            </a:r>
            <a:r>
              <a:rPr lang="ru-RU" sz="1600" dirty="0">
                <a:latin typeface="+mn-lt"/>
                <a:ea typeface="Times New Roman"/>
              </a:rPr>
              <a:t> = 1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∙ </a:t>
            </a:r>
            <a:r>
              <a:rPr lang="ru-RU" sz="1600" dirty="0">
                <a:latin typeface="+mn-lt"/>
                <a:ea typeface="Times New Roman"/>
              </a:rPr>
              <a:t>256 + 10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∙ </a:t>
            </a:r>
            <a:r>
              <a:rPr lang="ru-RU" sz="1600" dirty="0">
                <a:latin typeface="+mn-lt"/>
                <a:ea typeface="Times New Roman"/>
              </a:rPr>
              <a:t>16 +15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</a:rPr>
              <a:t>∙ </a:t>
            </a:r>
            <a:r>
              <a:rPr lang="ru-RU" sz="1600" dirty="0">
                <a:latin typeface="+mn-lt"/>
                <a:ea typeface="Times New Roman"/>
              </a:rPr>
              <a:t>1 = </a:t>
            </a:r>
            <a:r>
              <a:rPr lang="ru-RU" sz="1600" dirty="0" smtClean="0">
                <a:latin typeface="+mn-lt"/>
                <a:ea typeface="Times New Roman"/>
              </a:rPr>
              <a:t>431</a:t>
            </a:r>
            <a:r>
              <a:rPr lang="ru-RU" sz="1600" baseline="-25000" dirty="0" smtClean="0">
                <a:latin typeface="+mn-lt"/>
                <a:ea typeface="Times New Roman"/>
              </a:rPr>
              <a:t>10</a:t>
            </a:r>
            <a:endParaRPr lang="ru-RU" sz="1600" dirty="0">
              <a:latin typeface="+mn-lt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4956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735546"/>
            <a:ext cx="860495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i="1" dirty="0">
                <a:solidFill>
                  <a:srgbClr val="000000"/>
                </a:solidFill>
                <a:latin typeface="Calibri"/>
                <a:ea typeface="Times New Roman"/>
              </a:rPr>
              <a:t>Перевод чисел из десятичной в другие системы счисления</a:t>
            </a:r>
            <a:endParaRPr lang="ru-RU" sz="1400" dirty="0" smtClean="0">
              <a:solidFill>
                <a:srgbClr val="000000"/>
              </a:solidFill>
              <a:latin typeface="Calibri"/>
              <a:ea typeface="Times New Roman"/>
            </a:endParaRP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Times New Roman"/>
              </a:rPr>
              <a:t>Для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перевода необходимо делить нацело с остатком исходное целое число и получаемые целые частные на основание нужной системы счисления до тех пор, пока не получится частное, меньше основания системы счисления. </a:t>
            </a:r>
            <a:endParaRPr lang="ru-RU" sz="1400" dirty="0" smtClean="0">
              <a:solidFill>
                <a:srgbClr val="000000"/>
              </a:solidFill>
              <a:latin typeface="Calibri"/>
              <a:ea typeface="Times New Roman"/>
            </a:endParaRP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Times New Roman"/>
              </a:rPr>
              <a:t>Последнее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</a:rPr>
              <a:t>частное и полученные остатки, записанные в обратной последовательности, дают запись этого числа в новой системе счисления. Например: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136022"/>
              </p:ext>
            </p:extLst>
          </p:nvPr>
        </p:nvGraphicFramePr>
        <p:xfrm>
          <a:off x="395536" y="3008138"/>
          <a:ext cx="2304256" cy="13372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45867"/>
                <a:gridCol w="1058389"/>
              </a:tblGrid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effectLst/>
                          <a:latin typeface="+mn-lt"/>
                          <a:ea typeface="Times New Roman"/>
                        </a:rPr>
                        <a:t>Целое частное</a:t>
                      </a:r>
                      <a:endParaRPr lang="ru-RU" sz="12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effectLst/>
                          <a:latin typeface="+mn-lt"/>
                          <a:ea typeface="Times New Roman"/>
                        </a:rPr>
                        <a:t>Остаток от деления на 2</a:t>
                      </a:r>
                      <a:endParaRPr lang="ru-RU" sz="12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19 : 2 = 9</a:t>
                      </a:r>
                      <a:endParaRPr lang="ru-RU" sz="12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9 : 2 = 4</a:t>
                      </a:r>
                      <a:endParaRPr lang="ru-RU" sz="120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4 : 2 = 2</a:t>
                      </a:r>
                      <a:endParaRPr lang="ru-RU" sz="120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2 : 2 = 1</a:t>
                      </a:r>
                      <a:endParaRPr lang="ru-RU" sz="120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олилиния 4"/>
          <p:cNvSpPr>
            <a:spLocks/>
          </p:cNvSpPr>
          <p:nvPr/>
        </p:nvSpPr>
        <p:spPr bwMode="auto">
          <a:xfrm>
            <a:off x="1535584" y="3533601"/>
            <a:ext cx="1128204" cy="895350"/>
          </a:xfrm>
          <a:custGeom>
            <a:avLst/>
            <a:gdLst>
              <a:gd name="T0" fmla="*/ 0 w 1721"/>
              <a:gd name="T1" fmla="*/ 1293 h 1513"/>
              <a:gd name="T2" fmla="*/ 0 w 1721"/>
              <a:gd name="T3" fmla="*/ 1513 h 1513"/>
              <a:gd name="T4" fmla="*/ 1721 w 1721"/>
              <a:gd name="T5" fmla="*/ 1513 h 1513"/>
              <a:gd name="T6" fmla="*/ 1721 w 1721"/>
              <a:gd name="T7" fmla="*/ 0 h 1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1" h="1513">
                <a:moveTo>
                  <a:pt x="0" y="1293"/>
                </a:moveTo>
                <a:lnTo>
                  <a:pt x="0" y="1513"/>
                </a:lnTo>
                <a:lnTo>
                  <a:pt x="1721" y="1513"/>
                </a:lnTo>
                <a:lnTo>
                  <a:pt x="1721" y="0"/>
                </a:lnTo>
              </a:path>
            </a:pathLst>
          </a:custGeom>
          <a:noFill/>
          <a:ln w="9525">
            <a:solidFill>
              <a:srgbClr val="0070C0"/>
            </a:solidFill>
            <a:round/>
            <a:headEnd type="none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07"/>
          <a:stretch/>
        </p:blipFill>
        <p:spPr bwMode="auto">
          <a:xfrm>
            <a:off x="3851920" y="3204815"/>
            <a:ext cx="1912076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олилиния 5"/>
          <p:cNvSpPr>
            <a:spLocks/>
          </p:cNvSpPr>
          <p:nvPr/>
        </p:nvSpPr>
        <p:spPr bwMode="auto">
          <a:xfrm>
            <a:off x="3995936" y="3872086"/>
            <a:ext cx="1079500" cy="552450"/>
          </a:xfrm>
          <a:custGeom>
            <a:avLst/>
            <a:gdLst>
              <a:gd name="T0" fmla="*/ 1700 w 1700"/>
              <a:gd name="T1" fmla="*/ 560 h 870"/>
              <a:gd name="T2" fmla="*/ 1410 w 1700"/>
              <a:gd name="T3" fmla="*/ 870 h 870"/>
              <a:gd name="T4" fmla="*/ 0 w 1700"/>
              <a:gd name="T5" fmla="*/ 0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0" h="870">
                <a:moveTo>
                  <a:pt x="1700" y="560"/>
                </a:moveTo>
                <a:lnTo>
                  <a:pt x="1410" y="870"/>
                </a:lnTo>
                <a:lnTo>
                  <a:pt x="0" y="0"/>
                </a:lnTo>
              </a:path>
            </a:pathLst>
          </a:custGeom>
          <a:noFill/>
          <a:ln w="12700" cmpd="sng">
            <a:solidFill>
              <a:srgbClr val="0070C0"/>
            </a:solidFill>
            <a:round/>
            <a:headEnd type="none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7524" y="2475727"/>
            <a:ext cx="7264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1200"/>
              </a:spcBef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Times New Roman"/>
              </a:rPr>
              <a:t>19</a:t>
            </a:r>
            <a:r>
              <a:rPr lang="ru-RU" sz="1600" baseline="-25000" dirty="0">
                <a:solidFill>
                  <a:srgbClr val="000000"/>
                </a:solidFill>
                <a:latin typeface="Calibri"/>
                <a:ea typeface="Times New Roman"/>
              </a:rPr>
              <a:t>10</a:t>
            </a:r>
            <a:r>
              <a:rPr lang="ru-RU" sz="1600" dirty="0">
                <a:solidFill>
                  <a:srgbClr val="000000"/>
                </a:solidFill>
                <a:latin typeface="Calibri"/>
                <a:ea typeface="Times New Roman"/>
              </a:rPr>
              <a:t> = </a:t>
            </a:r>
            <a:endParaRPr lang="ru-RU" sz="16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3588" y="2485224"/>
            <a:ext cx="8210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120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Calibri"/>
                <a:ea typeface="Times New Roman"/>
              </a:rPr>
              <a:t>10011</a:t>
            </a:r>
            <a:r>
              <a:rPr lang="ru-RU" sz="1600" baseline="-25000" dirty="0" smtClean="0">
                <a:solidFill>
                  <a:srgbClr val="000000"/>
                </a:solidFill>
                <a:latin typeface="Calibri"/>
                <a:ea typeface="Times New Roman"/>
              </a:rPr>
              <a:t>2</a:t>
            </a:r>
            <a:r>
              <a:rPr lang="ru-RU" sz="1600" dirty="0">
                <a:solidFill>
                  <a:srgbClr val="000000"/>
                </a:solidFill>
                <a:latin typeface="Calibri"/>
                <a:ea typeface="Times New Roman"/>
              </a:rPr>
              <a:t> </a:t>
            </a:r>
            <a:endParaRPr lang="ru-RU" sz="16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03117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5" grpId="0" animBg="1"/>
      <p:bldP spid="6" grpId="0" animBg="1"/>
      <p:bldP spid="4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612068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10-1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880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Как записывается десятичное число 54 в двоичной системе счисления? 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В ответе запишите только цифры числа, основание системы счисления указывать не нужно.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87574" y="1275606"/>
            <a:ext cx="8552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</a:t>
            </a:r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.</a:t>
            </a:r>
          </a:p>
          <a:p>
            <a:pPr lvl="0"/>
            <a:r>
              <a:rPr lang="ru-RU" sz="1600" dirty="0">
                <a:solidFill>
                  <a:srgbClr val="000099"/>
                </a:solidFill>
                <a:latin typeface="Calibri"/>
              </a:rPr>
              <a:t>Переведём число из десятичной системы счисления в двоичную, используя известный алгоритм деления на 2 с остатком: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3219822"/>
            <a:ext cx="19082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99"/>
                </a:solidFill>
                <a:latin typeface="Calibri"/>
              </a:rPr>
              <a:t>54</a:t>
            </a:r>
            <a:r>
              <a:rPr lang="ru-RU" sz="1600" baseline="-25000" dirty="0">
                <a:solidFill>
                  <a:srgbClr val="000099"/>
                </a:solidFill>
                <a:latin typeface="Calibri"/>
              </a:rPr>
              <a:t>10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=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110110</a:t>
            </a:r>
            <a:r>
              <a:rPr lang="ru-RU" sz="1600" baseline="-25000" dirty="0" smtClean="0">
                <a:solidFill>
                  <a:srgbClr val="000099"/>
                </a:solidFill>
                <a:latin typeface="Calibri"/>
              </a:rPr>
              <a:t>2</a:t>
            </a:r>
            <a:endParaRPr lang="ru-RU" sz="1600" baseline="-250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4352786"/>
            <a:ext cx="77928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FF0000"/>
                </a:solidFill>
                <a:latin typeface="+mn-lt"/>
              </a:rPr>
              <a:t>Возможна </a:t>
            </a:r>
            <a:r>
              <a:rPr lang="ru-RU" sz="1400" dirty="0">
                <a:solidFill>
                  <a:srgbClr val="FF0000"/>
                </a:solidFill>
                <a:latin typeface="+mn-lt"/>
              </a:rPr>
              <a:t>формулировка задания, в котором в ответе надо записать не само число, а количество единиц или нулей в нём. В данном случае это были бы 4 и 2 соответственно</a:t>
            </a:r>
            <a:r>
              <a:rPr lang="ru-RU" sz="1400" dirty="0" smtClean="0">
                <a:solidFill>
                  <a:srgbClr val="FF0000"/>
                </a:solidFill>
                <a:latin typeface="+mn-lt"/>
              </a:rPr>
              <a:t>.</a:t>
            </a:r>
            <a:endParaRPr lang="ru-RU" sz="1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3878887"/>
            <a:ext cx="16337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110110.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02" b="12824"/>
          <a:stretch/>
        </p:blipFill>
        <p:spPr bwMode="auto">
          <a:xfrm>
            <a:off x="287574" y="2153274"/>
            <a:ext cx="2452646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D:\_Учитель-информатик\Desktop\Внимание!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4358701"/>
            <a:ext cx="554103" cy="481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922469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  <p:bldP spid="2" grpId="0"/>
      <p:bldP spid="8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612068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10-2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880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Некоторое число в двоичной системе счисления записывается как 101011.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Определите это число и запишите его в ответе в десятичной системе счисления.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87574" y="1275606"/>
            <a:ext cx="8552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</a:t>
            </a:r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.</a:t>
            </a:r>
          </a:p>
          <a:p>
            <a:r>
              <a:rPr lang="ru-RU" sz="1600" dirty="0">
                <a:solidFill>
                  <a:srgbClr val="000099"/>
                </a:solidFill>
                <a:latin typeface="Calibri"/>
              </a:rPr>
              <a:t>Переведём число из двоичной системы счисления в десятичную, записав его в развёрнутой форме и проведя вычисления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: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7574" y="2355726"/>
            <a:ext cx="73807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u="sng" dirty="0" smtClean="0">
                <a:solidFill>
                  <a:srgbClr val="0070C0"/>
                </a:solidFill>
                <a:latin typeface="Calibri"/>
                <a:ea typeface="Calibri"/>
              </a:rPr>
              <a:t>5 </a:t>
            </a:r>
            <a:r>
              <a:rPr lang="ru-RU" sz="1100" u="sng" dirty="0">
                <a:solidFill>
                  <a:srgbClr val="0070C0"/>
                </a:solidFill>
                <a:latin typeface="Calibri"/>
                <a:ea typeface="Calibri"/>
              </a:rPr>
              <a:t>4 3 2 1 </a:t>
            </a:r>
            <a:r>
              <a:rPr lang="ru-RU" sz="1100" u="sng" dirty="0" smtClean="0">
                <a:solidFill>
                  <a:srgbClr val="0070C0"/>
                </a:solidFill>
                <a:latin typeface="Calibri"/>
                <a:ea typeface="Calibri"/>
              </a:rPr>
              <a:t>0</a:t>
            </a:r>
            <a:br>
              <a:rPr lang="ru-RU" sz="1100" u="sng" dirty="0" smtClean="0">
                <a:solidFill>
                  <a:srgbClr val="0070C0"/>
                </a:solidFill>
                <a:latin typeface="Calibri"/>
                <a:ea typeface="Calibri"/>
              </a:rPr>
            </a:br>
            <a:r>
              <a:rPr lang="ru-RU" sz="1600" dirty="0" smtClean="0">
                <a:solidFill>
                  <a:srgbClr val="000099"/>
                </a:solidFill>
                <a:latin typeface="Calibri"/>
                <a:ea typeface="Calibri"/>
              </a:rPr>
              <a:t>101011</a:t>
            </a:r>
            <a:r>
              <a:rPr lang="ru-RU" sz="1600" baseline="-25000" dirty="0" smtClean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600" dirty="0" smtClean="0">
                <a:solidFill>
                  <a:srgbClr val="000099"/>
                </a:solidFill>
                <a:latin typeface="Calibri"/>
                <a:ea typeface="Calibri"/>
              </a:rPr>
              <a:t> </a:t>
            </a:r>
            <a:r>
              <a:rPr lang="ru-RU" sz="1600" dirty="0">
                <a:solidFill>
                  <a:srgbClr val="000099"/>
                </a:solidFill>
                <a:latin typeface="Calibri"/>
                <a:ea typeface="Calibri"/>
              </a:rPr>
              <a:t>= 1∙2</a:t>
            </a:r>
            <a:r>
              <a:rPr lang="ru-RU" sz="1600" baseline="30000" dirty="0">
                <a:solidFill>
                  <a:srgbClr val="000099"/>
                </a:solidFill>
                <a:latin typeface="Calibri"/>
                <a:ea typeface="Calibri"/>
              </a:rPr>
              <a:t>5</a:t>
            </a:r>
            <a:r>
              <a:rPr lang="ru-RU" sz="1600" dirty="0">
                <a:solidFill>
                  <a:srgbClr val="000099"/>
                </a:solidFill>
                <a:latin typeface="Calibri"/>
                <a:ea typeface="Calibri"/>
              </a:rPr>
              <a:t> + 0∙2</a:t>
            </a:r>
            <a:r>
              <a:rPr lang="ru-RU" sz="1600" baseline="30000" dirty="0">
                <a:solidFill>
                  <a:srgbClr val="000099"/>
                </a:solidFill>
                <a:latin typeface="Calibri"/>
                <a:ea typeface="Calibri"/>
              </a:rPr>
              <a:t>4</a:t>
            </a:r>
            <a:r>
              <a:rPr lang="ru-RU" sz="1600" dirty="0">
                <a:solidFill>
                  <a:srgbClr val="000099"/>
                </a:solidFill>
                <a:latin typeface="Calibri"/>
                <a:ea typeface="Calibri"/>
              </a:rPr>
              <a:t> + 1∙2</a:t>
            </a:r>
            <a:r>
              <a:rPr lang="ru-RU" sz="1600" baseline="30000" dirty="0">
                <a:solidFill>
                  <a:srgbClr val="000099"/>
                </a:solidFill>
                <a:latin typeface="Calibri"/>
                <a:ea typeface="Calibri"/>
              </a:rPr>
              <a:t>3</a:t>
            </a:r>
            <a:r>
              <a:rPr lang="ru-RU" sz="1600" dirty="0">
                <a:solidFill>
                  <a:srgbClr val="000099"/>
                </a:solidFill>
                <a:latin typeface="Calibri"/>
                <a:ea typeface="Calibri"/>
              </a:rPr>
              <a:t> + 0∙2</a:t>
            </a:r>
            <a:r>
              <a:rPr lang="ru-RU" sz="1600" baseline="30000" dirty="0">
                <a:solidFill>
                  <a:srgbClr val="000099"/>
                </a:solidFill>
                <a:latin typeface="Calibri"/>
                <a:ea typeface="Calibri"/>
              </a:rPr>
              <a:t>2</a:t>
            </a:r>
            <a:r>
              <a:rPr lang="ru-RU" sz="1600" dirty="0">
                <a:solidFill>
                  <a:srgbClr val="000099"/>
                </a:solidFill>
                <a:latin typeface="Calibri"/>
                <a:ea typeface="Calibri"/>
              </a:rPr>
              <a:t> + 1∙2</a:t>
            </a:r>
            <a:r>
              <a:rPr lang="ru-RU" sz="1600" baseline="30000" dirty="0">
                <a:solidFill>
                  <a:srgbClr val="000099"/>
                </a:solidFill>
                <a:latin typeface="Calibri"/>
                <a:ea typeface="Calibri"/>
              </a:rPr>
              <a:t>1</a:t>
            </a:r>
            <a:r>
              <a:rPr lang="ru-RU" sz="1600" dirty="0">
                <a:solidFill>
                  <a:srgbClr val="000099"/>
                </a:solidFill>
                <a:latin typeface="Calibri"/>
                <a:ea typeface="Calibri"/>
              </a:rPr>
              <a:t> + 1∙2</a:t>
            </a:r>
            <a:r>
              <a:rPr lang="ru-RU" sz="1600" baseline="30000" dirty="0">
                <a:solidFill>
                  <a:srgbClr val="000099"/>
                </a:solidFill>
                <a:latin typeface="Calibri"/>
                <a:ea typeface="Calibri"/>
              </a:rPr>
              <a:t>0</a:t>
            </a:r>
            <a:r>
              <a:rPr lang="ru-RU" sz="1600" dirty="0">
                <a:solidFill>
                  <a:srgbClr val="000099"/>
                </a:solidFill>
                <a:latin typeface="Calibri"/>
                <a:ea typeface="Calibri"/>
              </a:rPr>
              <a:t> = 32 + 0 + 8 + 0 + 2 + 1 = 43</a:t>
            </a:r>
            <a:r>
              <a:rPr lang="ru-RU" sz="1600" baseline="-25000" dirty="0">
                <a:solidFill>
                  <a:srgbClr val="000099"/>
                </a:solidFill>
                <a:latin typeface="Calibri"/>
                <a:ea typeface="Calibri"/>
              </a:rPr>
              <a:t>10</a:t>
            </a:r>
            <a:endParaRPr lang="ru-RU" sz="1600" dirty="0">
              <a:solidFill>
                <a:srgbClr val="000099"/>
              </a:solidFill>
              <a:effectLst/>
              <a:latin typeface="Times New Roman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3291830"/>
            <a:ext cx="1217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43.</a:t>
            </a:r>
          </a:p>
        </p:txBody>
      </p:sp>
    </p:spTree>
    <p:extLst>
      <p:ext uri="{BB962C8B-B14F-4D97-AF65-F5344CB8AC3E}">
        <p14:creationId xmlns:p14="http://schemas.microsoft.com/office/powerpoint/2010/main" val="252777185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612068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10-3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88079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Среди приведенных ниже трёх чисел, записанных в десятичной системе счисления, найдите число, в двоичной записи которого наименьшее количество единиц. </a:t>
            </a:r>
            <a:endParaRPr lang="ru-RU" sz="1600" dirty="0" smtClean="0">
              <a:solidFill>
                <a:srgbClr val="000000"/>
              </a:solidFill>
              <a:latin typeface="Calibri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Calibri"/>
                <a:ea typeface="Calibri"/>
              </a:rPr>
              <a:t>В </a:t>
            </a: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ответе запишите количество единиц в двоичной записи этого числа.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Calibri"/>
                <a:ea typeface="Calibri"/>
              </a:rPr>
              <a:t>49</a:t>
            </a: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, 47, 45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87573" y="1730261"/>
            <a:ext cx="871291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</a:t>
            </a:r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.</a:t>
            </a:r>
          </a:p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Переведём все числа в двоичную систему счисления, используя известный алгоритм деления на 2 с остатком: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4551970"/>
            <a:ext cx="11128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3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42" b="13895"/>
          <a:stretch/>
        </p:blipFill>
        <p:spPr bwMode="auto">
          <a:xfrm>
            <a:off x="359532" y="2283718"/>
            <a:ext cx="1922462" cy="148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36" b="14628"/>
          <a:stretch/>
        </p:blipFill>
        <p:spPr bwMode="auto">
          <a:xfrm>
            <a:off x="2699792" y="2283718"/>
            <a:ext cx="1954212" cy="147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18" b="14995"/>
          <a:stretch/>
        </p:blipFill>
        <p:spPr bwMode="auto">
          <a:xfrm>
            <a:off x="5157180" y="2283718"/>
            <a:ext cx="2043112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7574" y="3723880"/>
            <a:ext cx="22468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49</a:t>
            </a:r>
            <a:r>
              <a:rPr lang="ru-RU" sz="1400" baseline="-25000" dirty="0">
                <a:solidFill>
                  <a:srgbClr val="000099"/>
                </a:solidFill>
                <a:latin typeface="Calibri"/>
              </a:rPr>
              <a:t>10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= 110001</a:t>
            </a:r>
            <a:r>
              <a:rPr lang="ru-RU" sz="1400" baseline="-25000" dirty="0">
                <a:solidFill>
                  <a:srgbClr val="000099"/>
                </a:solidFill>
                <a:latin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(3 единицы)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3723879"/>
            <a:ext cx="21571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47</a:t>
            </a:r>
            <a:r>
              <a:rPr lang="ru-RU" sz="1400" baseline="-25000" dirty="0">
                <a:solidFill>
                  <a:srgbClr val="000099"/>
                </a:solidFill>
                <a:latin typeface="Calibri"/>
              </a:rPr>
              <a:t>10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= 101111</a:t>
            </a:r>
            <a:r>
              <a:rPr lang="ru-RU" sz="1400" baseline="-25000" dirty="0">
                <a:solidFill>
                  <a:srgbClr val="000099"/>
                </a:solidFill>
                <a:latin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(5 единиц)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3723878"/>
            <a:ext cx="22468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45</a:t>
            </a:r>
            <a:r>
              <a:rPr lang="ru-RU" sz="1400" baseline="-25000" dirty="0">
                <a:solidFill>
                  <a:srgbClr val="000099"/>
                </a:solidFill>
                <a:latin typeface="Calibri"/>
              </a:rPr>
              <a:t>10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= 101101</a:t>
            </a:r>
            <a:r>
              <a:rPr lang="ru-RU" sz="1400" baseline="-25000" dirty="0">
                <a:solidFill>
                  <a:srgbClr val="000099"/>
                </a:solidFill>
                <a:latin typeface="Calibri"/>
              </a:rPr>
              <a:t>2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(4 единицы)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7574" y="4175273"/>
            <a:ext cx="87129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Наименьшее количество единиц в двоичной записи числа 49 (3 единицы).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59532" y="1388912"/>
            <a:ext cx="33843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971600" y="1131590"/>
            <a:ext cx="53719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898225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  <p:bldP spid="4" grpId="0"/>
      <p:bldP spid="3" grpId="0"/>
      <p:bldP spid="11" grpId="0"/>
      <p:bldP spid="1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612068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10-4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574" y="591530"/>
            <a:ext cx="8588079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Среди приведенных ниже трёх чисел, записанных в десятичной системе счисления, найдите число, сумма цифр которого в восьмеричной записи наименьшая. </a:t>
            </a:r>
            <a:endParaRPr lang="ru-RU" sz="1600" dirty="0" smtClean="0">
              <a:solidFill>
                <a:srgbClr val="000000"/>
              </a:solidFill>
              <a:latin typeface="Calibri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Calibri"/>
                <a:ea typeface="Calibri"/>
              </a:rPr>
              <a:t>В </a:t>
            </a: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ответе запишите сумму цифр в восьмеричной записи этого числа.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Calibri"/>
                <a:ea typeface="Calibri"/>
              </a:rPr>
              <a:t>86</a:t>
            </a:r>
            <a:r>
              <a:rPr lang="ru-RU" sz="1600" dirty="0">
                <a:solidFill>
                  <a:srgbClr val="000000"/>
                </a:solidFill>
                <a:latin typeface="Calibri"/>
                <a:ea typeface="Calibri"/>
              </a:rPr>
              <a:t>, 99, 105.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87573" y="1730261"/>
            <a:ext cx="885642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</a:t>
            </a:r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.</a:t>
            </a:r>
          </a:p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Переведём все числа в восьмеричную систему счисления, используя </a:t>
            </a:r>
            <a:r>
              <a:rPr lang="ru-RU" sz="1400" dirty="0" smtClean="0">
                <a:solidFill>
                  <a:srgbClr val="000099"/>
                </a:solidFill>
                <a:latin typeface="Calibri"/>
              </a:rPr>
              <a:t>алгоритм 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деления на 8 с остатком: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74" y="4551970"/>
            <a:ext cx="11128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7.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7574" y="3723880"/>
            <a:ext cx="18582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86</a:t>
            </a:r>
            <a:r>
              <a:rPr lang="ru-RU" sz="1400" baseline="-25000" dirty="0">
                <a:solidFill>
                  <a:srgbClr val="000099"/>
                </a:solidFill>
                <a:latin typeface="Calibri"/>
              </a:rPr>
              <a:t>10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= 126</a:t>
            </a:r>
            <a:r>
              <a:rPr lang="ru-RU" sz="1400" baseline="-25000" dirty="0">
                <a:solidFill>
                  <a:srgbClr val="000099"/>
                </a:solidFill>
                <a:latin typeface="Calibri"/>
              </a:rPr>
              <a:t>8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(1+2+6 = 9)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3723879"/>
            <a:ext cx="18582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99</a:t>
            </a:r>
            <a:r>
              <a:rPr lang="ru-RU" sz="1400" baseline="-25000" dirty="0">
                <a:solidFill>
                  <a:srgbClr val="000099"/>
                </a:solidFill>
                <a:latin typeface="Calibri"/>
              </a:rPr>
              <a:t>10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= 143</a:t>
            </a:r>
            <a:r>
              <a:rPr lang="ru-RU" sz="1400" baseline="-25000" dirty="0">
                <a:solidFill>
                  <a:srgbClr val="000099"/>
                </a:solidFill>
                <a:latin typeface="Calibri"/>
              </a:rPr>
              <a:t>8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(1+4+3 = 8)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3723878"/>
            <a:ext cx="1949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105</a:t>
            </a:r>
            <a:r>
              <a:rPr lang="ru-RU" sz="1400" baseline="-25000" dirty="0">
                <a:solidFill>
                  <a:srgbClr val="000099"/>
                </a:solidFill>
                <a:latin typeface="Calibri"/>
              </a:rPr>
              <a:t>10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= 151</a:t>
            </a:r>
            <a:r>
              <a:rPr lang="ru-RU" sz="1400" baseline="-25000" dirty="0">
                <a:solidFill>
                  <a:srgbClr val="000099"/>
                </a:solidFill>
                <a:latin typeface="Calibri"/>
              </a:rPr>
              <a:t>8</a:t>
            </a:r>
            <a:r>
              <a:rPr lang="ru-RU" sz="1400" dirty="0">
                <a:solidFill>
                  <a:srgbClr val="000099"/>
                </a:solidFill>
                <a:latin typeface="Calibri"/>
              </a:rPr>
              <a:t> (1+5+1 = 7)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7574" y="4175273"/>
            <a:ext cx="87129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99"/>
                </a:solidFill>
                <a:latin typeface="Calibri"/>
              </a:rPr>
              <a:t>Наименьшая сумма цифр в восьмеричной записи числа 105 (сумма цифр 7).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93" b="16854"/>
          <a:stretch/>
        </p:blipFill>
        <p:spPr bwMode="auto">
          <a:xfrm>
            <a:off x="338905" y="2284259"/>
            <a:ext cx="1097783" cy="93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93" b="15168"/>
          <a:stretch/>
        </p:blipFill>
        <p:spPr bwMode="auto">
          <a:xfrm>
            <a:off x="2680573" y="2283718"/>
            <a:ext cx="1097783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94" b="16292"/>
          <a:stretch/>
        </p:blipFill>
        <p:spPr bwMode="auto">
          <a:xfrm>
            <a:off x="5183058" y="2284259"/>
            <a:ext cx="11604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359532" y="1388912"/>
            <a:ext cx="27363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971600" y="1131590"/>
            <a:ext cx="50765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16908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  <p:bldP spid="4" grpId="0"/>
      <p:bldP spid="3" grpId="0"/>
      <p:bldP spid="11" grpId="0"/>
      <p:bldP spid="12" grpId="0"/>
      <p:bldP spid="5" grpId="0"/>
    </p:bld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7842</TotalTime>
  <Words>946</Words>
  <Application>Microsoft Office PowerPoint</Application>
  <PresentationFormat>Экран (16:9)</PresentationFormat>
  <Paragraphs>164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Питон</vt:lpstr>
      <vt:lpstr>ОГЭ по информатике</vt:lpstr>
      <vt:lpstr>Справочная информация</vt:lpstr>
      <vt:lpstr>Справочная информация</vt:lpstr>
      <vt:lpstr>Справочная информация</vt:lpstr>
      <vt:lpstr>Справочная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412</cp:revision>
  <dcterms:created xsi:type="dcterms:W3CDTF">2010-02-14T19:37:55Z</dcterms:created>
  <dcterms:modified xsi:type="dcterms:W3CDTF">2022-07-12T20:37:43Z</dcterms:modified>
</cp:coreProperties>
</file>